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081A6CA5-1A4C-4E95-8D60-23C261DF2AD4}">
  <a:tblStyle styleId="{081A6CA5-1A4C-4E95-8D60-23C261DF2AD4}"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10BDBF-4B88-41B1-B5EA-48C2F3406DF2}" type="datetimeFigureOut">
              <a:rPr lang="en-US" smtClean="0"/>
              <a:t>12/14/2012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887CACF-A689-429D-98CF-AE78389D9E3E}"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buNone/>
            </a:pPr>
            <a:r>
              <a:rPr lang="en"/>
              <a:t>Identified barriers include unconscious bias, attitudes of men towards women colleagues/subordinates/supervisors, lack of women to act as mentors, and discriminatory practices with salaries and promotion in the field of computing in general. In addition, specifically for cybersecurity, lack of training, education, guidance, and support also work as significant barriers.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buClr>
                <a:srgbClr val="000000"/>
              </a:buClr>
              <a:buSzPct val="100000"/>
              <a:buFont typeface="Arial"/>
              <a:buNone/>
            </a:pPr>
            <a:r>
              <a:rPr lang="en"/>
              <a:t>books, safari subscription</a:t>
            </a:r>
          </a:p>
          <a:p>
            <a:endParaRPr/>
          </a:p>
          <a:p>
            <a:pPr>
              <a:buNone/>
            </a:pPr>
            <a:r>
              <a:rPr lang="en"/>
              <a:t>videos-securitytube.net, youtube,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buNone/>
            </a:pPr>
            <a:r>
              <a:rPr lang="en"/>
              <a:t>Hype word-newer. </a:t>
            </a:r>
          </a:p>
          <a:p>
            <a:endParaRPr/>
          </a:p>
          <a:p>
            <a:pPr>
              <a:buNone/>
            </a:pPr>
            <a:r>
              <a:rPr lang="en"/>
              <a:t>Bottom line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buNone/>
            </a:pPr>
            <a:r>
              <a:rPr lang="en"/>
              <a:t>Hackers (script kiddies, professionals) - They hack for the thrill of the challenge or for bragging rights in the hacker community. They are looking to validate their skill. form of fun, like a game. may be self- taught. Malicious vs ethical. Script kiddies are those that just use tools created by sophisticated hackers to do the hacking, without really understanding them or how the code works.</a:t>
            </a:r>
          </a:p>
          <a:p>
            <a:endParaRPr/>
          </a:p>
          <a:p>
            <a:pPr lvl="0" rtl="0">
              <a:buNone/>
            </a:pPr>
            <a:r>
              <a:rPr lang="en"/>
              <a:t>Hacktivists - hackers motivated by political, ethical, special interest issues. aka political protest. Ex: Israeli conflict with Gaza , DOS against paypal for their role in blocking payments to wikileaks.</a:t>
            </a:r>
          </a:p>
          <a:p>
            <a:endParaRPr/>
          </a:p>
          <a:p>
            <a:pPr lvl="0" rtl="0">
              <a:buNone/>
            </a:pPr>
            <a:r>
              <a:rPr lang="en"/>
              <a:t>Insiders - untrained workers. terminated employees who sabotage systems out of revenge.  Staff bribed by criminal interests to steal or modify company information.</a:t>
            </a:r>
          </a:p>
          <a:p>
            <a:endParaRPr/>
          </a:p>
          <a:p>
            <a:pPr lvl="0" rtl="0">
              <a:buNone/>
            </a:pPr>
            <a:r>
              <a:rPr lang="en"/>
              <a:t>Criminals - hackers that attack systems for monetary gain. -TJX hacker Albert Gonzalez was sentenced to 20 years in prison on Thursday for leading a gang of cyberthieves who stole more than 90 million credit and debit card numbers from TJX and other retailers.</a:t>
            </a:r>
          </a:p>
          <a:p>
            <a:endParaRPr/>
          </a:p>
          <a:p>
            <a:pPr lvl="0" rtl="0">
              <a:buNone/>
            </a:pPr>
            <a:r>
              <a:rPr lang="en"/>
              <a:t>Foreign countries (cyber terrorism, cyber espionage, cyber warfare) -</a:t>
            </a:r>
          </a:p>
          <a:p>
            <a:pPr lvl="0" rtl="0">
              <a:buNone/>
            </a:pPr>
            <a:r>
              <a:rPr lang="en"/>
              <a:t>Cyber terrorism is the disruptive use of information technology by terrorist groups to further their ideological or political agenda.</a:t>
            </a:r>
          </a:p>
          <a:p>
            <a:pPr lvl="0" rtl="0">
              <a:buNone/>
            </a:pPr>
            <a:r>
              <a:rPr lang="en"/>
              <a:t>Cyber espionage is the practice of using information technology to obtain secret information without permission from its owners or holders and is most often used to gain strategic, economic, political, or military advantage.</a:t>
            </a:r>
          </a:p>
          <a:p>
            <a:pPr lvl="0" rtl="0">
              <a:buNone/>
            </a:pPr>
            <a:r>
              <a:rPr lang="en"/>
              <a:t>Cyber warfare involves nation-states using information technology to penetrate another nation’s networks to cause damage or disruption. </a:t>
            </a:r>
          </a:p>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buNone/>
            </a:pPr>
            <a:r>
              <a:rPr lang="en"/>
              <a:t>Impacts are events that happen as a result of hacking (mentioned in the previous slide). None of them are good, except now the company will take action.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buNone/>
            </a:pPr>
            <a:r>
              <a:rPr lang="en"/>
              <a:t>doubles for How to get training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buNone/>
            </a:pPr>
            <a:r>
              <a:rPr lang="en"/>
              <a:t>6-8 year grooming process. Someone that is analytical.</a:t>
            </a:r>
          </a:p>
          <a:p>
            <a:pPr>
              <a:buNone/>
            </a:pPr>
            <a:r>
              <a:rPr lang="en"/>
              <a:t>Keep up with changing technology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457200" y="751679"/>
            <a:ext cx="8229600" cy="4012499"/>
          </a:xfrm>
          <a:prstGeom prst="rect">
            <a:avLst/>
          </a:prstGeom>
          <a:noFill/>
          <a:ln>
            <a:noFill/>
          </a:ln>
        </p:spPr>
        <p:txBody>
          <a:bodyPr lIns="91425" tIns="91425" rIns="91425" bIns="91425" anchor="t" anchorCtr="0"/>
          <a:lstStyle>
            <a:lvl1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1pPr>
            <a:lvl2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2pPr>
            <a:lvl3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3pPr>
            <a:lvl4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4pPr>
            <a:lvl5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5pPr>
            <a:lvl6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6pPr>
            <a:lvl7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7pPr>
            <a:lvl8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8pPr>
            <a:lvl9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9pPr>
          </a:lstStyle>
          <a:p>
            <a:endParaRPr/>
          </a:p>
        </p:txBody>
      </p:sp>
      <p:sp>
        <p:nvSpPr>
          <p:cNvPr id="10" name="Shape 10"/>
          <p:cNvSpPr txBox="1">
            <a:spLocks noGrp="1"/>
          </p:cNvSpPr>
          <p:nvPr>
            <p:ph type="subTitle" idx="1"/>
          </p:nvPr>
        </p:nvSpPr>
        <p:spPr>
          <a:xfrm>
            <a:off x="457200" y="4955189"/>
            <a:ext cx="8229600" cy="1643400"/>
          </a:xfrm>
          <a:prstGeom prst="rect">
            <a:avLst/>
          </a:prstGeom>
          <a:noFill/>
          <a:ln>
            <a:noFill/>
          </a:ln>
        </p:spPr>
        <p:txBody>
          <a:bodyPr lIns="91425" tIns="91425" rIns="91425" bIns="91425" anchor="t" anchorCtr="0"/>
          <a:lstStyle>
            <a:lvl1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1pPr>
            <a:lvl2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2pPr>
            <a:lvl3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3pPr>
            <a:lvl4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4pPr>
            <a:lvl5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5pPr>
            <a:lvl6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6pPr>
            <a:lvl7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7pPr>
            <a:lvl8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8pPr>
            <a:lvl9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9pPr>
          </a:lstStyle>
          <a:p>
            <a:endParaRPr/>
          </a:p>
        </p:txBody>
      </p:sp>
      <p:cxnSp>
        <p:nvCxnSpPr>
          <p:cNvPr id="11" name="Shape 11"/>
          <p:cNvCxnSpPr/>
          <p:nvPr/>
        </p:nvCxnSpPr>
        <p:spPr>
          <a:xfrm>
            <a:off x="457200" y="548639"/>
            <a:ext cx="8229600" cy="0"/>
          </a:xfrm>
          <a:prstGeom prst="straightConnector1">
            <a:avLst/>
          </a:prstGeom>
          <a:noFill/>
          <a:ln w="57150" cap="flat">
            <a:solidFill>
              <a:schemeClr val="accent1"/>
            </a:solidFill>
            <a:prstDash val="solid"/>
            <a:round/>
            <a:headEnd type="none" w="med" len="med"/>
            <a:tailEnd type="none" w="med" len="med"/>
          </a:ln>
        </p:spPr>
      </p:cxnSp>
      <p:cxnSp>
        <p:nvCxnSpPr>
          <p:cNvPr id="12" name="Shape 12"/>
          <p:cNvCxnSpPr/>
          <p:nvPr/>
        </p:nvCxnSpPr>
        <p:spPr>
          <a:xfrm>
            <a:off x="457200" y="4844510"/>
            <a:ext cx="8229600" cy="0"/>
          </a:xfrm>
          <a:prstGeom prst="straightConnector1">
            <a:avLst/>
          </a:prstGeom>
          <a:noFill/>
          <a:ln w="57150" cap="flat">
            <a:solidFill>
              <a:schemeClr val="accent1"/>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a:solidFill>
                  <a:srgbClr val="DA0002"/>
                </a:solidFill>
              </a:defRPr>
            </a:lvl1pPr>
            <a:lvl2pPr rtl="0">
              <a:defRPr>
                <a:solidFill>
                  <a:srgbClr val="DA0002"/>
                </a:solidFill>
              </a:defRPr>
            </a:lvl2pPr>
            <a:lvl3pPr rtl="0">
              <a:defRPr>
                <a:solidFill>
                  <a:srgbClr val="DA0002"/>
                </a:solidFill>
              </a:defRPr>
            </a:lvl3pPr>
            <a:lvl4pPr rtl="0">
              <a:defRPr>
                <a:solidFill>
                  <a:srgbClr val="DA0002"/>
                </a:solidFill>
              </a:defRPr>
            </a:lvl4pPr>
            <a:lvl5pPr rtl="0">
              <a:defRPr>
                <a:solidFill>
                  <a:srgbClr val="DA0002"/>
                </a:solidFill>
              </a:defRPr>
            </a:lvl5pPr>
            <a:lvl6pPr rtl="0">
              <a:defRPr>
                <a:solidFill>
                  <a:srgbClr val="DA0002"/>
                </a:solidFill>
              </a:defRPr>
            </a:lvl6pPr>
            <a:lvl7pPr rtl="0">
              <a:defRPr>
                <a:solidFill>
                  <a:srgbClr val="DA0002"/>
                </a:solidFill>
              </a:defRPr>
            </a:lvl7pPr>
            <a:lvl8pPr rtl="0">
              <a:defRPr>
                <a:solidFill>
                  <a:srgbClr val="DA0002"/>
                </a:solidFill>
              </a:defRPr>
            </a:lvl8pPr>
            <a:lvl9pPr rtl="0">
              <a:defRPr>
                <a:solidFill>
                  <a:srgbClr val="DA0002"/>
                </a:solidFill>
              </a:defRPr>
            </a:lvl9pPr>
          </a:lstStyle>
          <a:p>
            <a:endParaRPr/>
          </a:p>
        </p:txBody>
      </p:sp>
      <p:sp>
        <p:nvSpPr>
          <p:cNvPr id="15" name="Shape 15"/>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cxnSp>
        <p:nvCxnSpPr>
          <p:cNvPr id="16" name="Shape 16"/>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a:solidFill>
                  <a:srgbClr val="DA0002"/>
                </a:solidFill>
              </a:defRPr>
            </a:lvl1pPr>
            <a:lvl2pPr rtl="0">
              <a:defRPr>
                <a:solidFill>
                  <a:srgbClr val="DA0002"/>
                </a:solidFill>
              </a:defRPr>
            </a:lvl2pPr>
            <a:lvl3pPr rtl="0">
              <a:defRPr>
                <a:solidFill>
                  <a:srgbClr val="DA0002"/>
                </a:solidFill>
              </a:defRPr>
            </a:lvl3pPr>
            <a:lvl4pPr rtl="0">
              <a:defRPr>
                <a:solidFill>
                  <a:srgbClr val="DA0002"/>
                </a:solidFill>
              </a:defRPr>
            </a:lvl4pPr>
            <a:lvl5pPr rtl="0">
              <a:defRPr>
                <a:solidFill>
                  <a:srgbClr val="DA0002"/>
                </a:solidFill>
              </a:defRPr>
            </a:lvl5pPr>
            <a:lvl6pPr rtl="0">
              <a:defRPr>
                <a:solidFill>
                  <a:srgbClr val="DA0002"/>
                </a:solidFill>
              </a:defRPr>
            </a:lvl6pPr>
            <a:lvl7pPr rtl="0">
              <a:defRPr>
                <a:solidFill>
                  <a:srgbClr val="DA0002"/>
                </a:solidFill>
              </a:defRPr>
            </a:lvl7pPr>
            <a:lvl8pPr rtl="0">
              <a:defRPr>
                <a:solidFill>
                  <a:srgbClr val="DA0002"/>
                </a:solidFill>
              </a:defRPr>
            </a:lvl8pPr>
            <a:lvl9pPr rtl="0">
              <a:defRPr>
                <a:solidFill>
                  <a:srgbClr val="DA0002"/>
                </a:solidFill>
              </a:defRPr>
            </a:lvl9pPr>
          </a:lstStyle>
          <a:p>
            <a:endParaRPr/>
          </a:p>
        </p:txBody>
      </p:sp>
      <p:sp>
        <p:nvSpPr>
          <p:cNvPr id="19" name="Shape 19"/>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20" name="Shape 20"/>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cxnSp>
        <p:nvCxnSpPr>
          <p:cNvPr id="21" name="Shape 21"/>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a:solidFill>
                  <a:schemeClr val="accent1"/>
                </a:solidFill>
              </a:defRPr>
            </a:lvl1pPr>
            <a:lvl2pPr rtl="0">
              <a:defRPr>
                <a:solidFill>
                  <a:schemeClr val="accent1"/>
                </a:solidFill>
              </a:defRPr>
            </a:lvl2pPr>
            <a:lvl3pPr rtl="0">
              <a:defRPr>
                <a:solidFill>
                  <a:schemeClr val="accent1"/>
                </a:solidFill>
              </a:defRPr>
            </a:lvl3pPr>
            <a:lvl4pPr rtl="0">
              <a:defRPr>
                <a:solidFill>
                  <a:schemeClr val="accent1"/>
                </a:solidFill>
              </a:defRPr>
            </a:lvl4pPr>
            <a:lvl5pPr rtl="0">
              <a:defRPr>
                <a:solidFill>
                  <a:schemeClr val="accent1"/>
                </a:solidFill>
              </a:defRPr>
            </a:lvl5pPr>
            <a:lvl6pPr rtl="0">
              <a:defRPr>
                <a:solidFill>
                  <a:schemeClr val="accent1"/>
                </a:solidFill>
              </a:defRPr>
            </a:lvl6pPr>
            <a:lvl7pPr rtl="0">
              <a:defRPr>
                <a:solidFill>
                  <a:schemeClr val="accent1"/>
                </a:solidFill>
              </a:defRPr>
            </a:lvl7pPr>
            <a:lvl8pPr rtl="0">
              <a:defRPr>
                <a:solidFill>
                  <a:schemeClr val="accent1"/>
                </a:solidFill>
              </a:defRPr>
            </a:lvl8pPr>
            <a:lvl9pPr rtl="0">
              <a:defRPr>
                <a:solidFill>
                  <a:schemeClr val="accent1"/>
                </a:solidFill>
              </a:defRPr>
            </a:lvl9pPr>
          </a:lstStyle>
          <a:p>
            <a:endParaRPr/>
          </a:p>
        </p:txBody>
      </p:sp>
      <p:cxnSp>
        <p:nvCxnSpPr>
          <p:cNvPr id="24" name="Shape 24"/>
          <p:cNvCxnSpPr/>
          <p:nvPr/>
        </p:nvCxnSpPr>
        <p:spPr>
          <a:xfrm>
            <a:off x="457200" y="1524000"/>
            <a:ext cx="8229600" cy="0"/>
          </a:xfrm>
          <a:prstGeom prst="straightConnector1">
            <a:avLst/>
          </a:prstGeom>
          <a:noFill/>
          <a:ln w="50800" cap="flat">
            <a:solidFill>
              <a:schemeClr val="accent1"/>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25"/>
        <p:cNvGrpSpPr/>
        <p:nvPr/>
      </p:nvGrpSpPr>
      <p:grpSpPr>
        <a:xfrm>
          <a:off x="0" y="0"/>
          <a:ext cx="0" cy="0"/>
          <a:chOff x="0" y="0"/>
          <a:chExt cx="0" cy="0"/>
        </a:xfrm>
      </p:grpSpPr>
      <p:sp>
        <p:nvSpPr>
          <p:cNvPr id="26" name="Shape 26"/>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9pPr>
          </a:lstStyle>
          <a:p>
            <a:endParaRPr/>
          </a:p>
        </p:txBody>
      </p:sp>
      <p:cxnSp>
        <p:nvCxnSpPr>
          <p:cNvPr id="27" name="Shape 27"/>
          <p:cNvCxnSpPr/>
          <p:nvPr/>
        </p:nvCxnSpPr>
        <p:spPr>
          <a:xfrm>
            <a:off x="457200" y="5757014"/>
            <a:ext cx="8229600" cy="0"/>
          </a:xfrm>
          <a:prstGeom prst="straightConnector1">
            <a:avLst/>
          </a:prstGeom>
          <a:noFill/>
          <a:ln w="50800" cap="flat">
            <a:solidFill>
              <a:schemeClr val="lt2"/>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8"/>
        <p:cNvGrpSpPr/>
        <p:nvPr/>
      </p:nvGrpSpPr>
      <p:grpSpPr>
        <a:xfrm>
          <a:off x="0" y="0"/>
          <a:ext cx="0" cy="0"/>
          <a:chOff x="0" y="0"/>
          <a:chExt cx="0" cy="0"/>
        </a:xfrm>
      </p:grpSpPr>
      <p:cxnSp>
        <p:nvCxnSpPr>
          <p:cNvPr id="29" name="Shape 29"/>
          <p:cNvCxnSpPr/>
          <p:nvPr/>
        </p:nvCxnSpPr>
        <p:spPr>
          <a:xfrm>
            <a:off x="457200" y="150852"/>
            <a:ext cx="8229600" cy="0"/>
          </a:xfrm>
          <a:prstGeom prst="straightConnector1">
            <a:avLst/>
          </a:prstGeom>
          <a:noFill/>
          <a:ln w="50800" cap="flat">
            <a:solidFill>
              <a:schemeClr val="lt2"/>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1pPr>
            <a:lvl2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2pPr>
            <a:lvl3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3pPr>
            <a:lvl4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4pPr>
            <a:lvl5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5pPr>
            <a:lvl6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6pPr>
            <a:lvl7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7pPr>
            <a:lvl8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8pPr>
            <a:lvl9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cxnSp>
        <p:nvCxnSpPr>
          <p:cNvPr id="7" name="Shape 7"/>
          <p:cNvCxnSpPr/>
          <p:nvPr/>
        </p:nvCxnSpPr>
        <p:spPr>
          <a:xfrm>
            <a:off x="457200" y="6697679"/>
            <a:ext cx="8229600" cy="0"/>
          </a:xfrm>
          <a:prstGeom prst="straightConnector1">
            <a:avLst/>
          </a:prstGeom>
          <a:noFill/>
          <a:ln w="50800" cap="flat">
            <a:solidFill>
              <a:schemeClr val="lt2"/>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todaysengineer.org/2011/Aug/career-focus.as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dhs.gov/cybersecurity-recruitment-and-development-programs" TargetMode="External"/><Relationship Id="rId5" Type="http://schemas.openxmlformats.org/officeDocument/2006/relationships/hyperlink" Target="https://www.fbijobs.gov/23.asp" TargetMode="External"/><Relationship Id="rId4" Type="http://schemas.openxmlformats.org/officeDocument/2006/relationships/hyperlink" Target="http://www.nsa.gov/careers/opportunities_4_u/students/index.s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 name="Title 2"/>
          <p:cNvSpPr>
            <a:spLocks noGrp="1"/>
          </p:cNvSpPr>
          <p:nvPr>
            <p:ph type="ctrTitle"/>
          </p:nvPr>
        </p:nvSpPr>
        <p:spPr/>
        <p:txBody>
          <a:bodyPr/>
          <a:lstStyle/>
          <a:p>
            <a:r>
              <a:rPr lang="en" sz="4800" dirty="0" smtClean="0"/>
              <a:t>Joining </a:t>
            </a:r>
            <a:r>
              <a:rPr lang="en" sz="4800" dirty="0" smtClean="0"/>
              <a:t>the Cybersecurity           Revolution</a:t>
            </a:r>
            <a:r>
              <a:rPr lang="en" sz="4800" dirty="0" smtClean="0"/>
              <a:t>:  What it means, where the jobs are, how you can join</a:t>
            </a:r>
            <a:endParaRPr lang="en-US" sz="4800" dirty="0"/>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rtl="0">
              <a:buNone/>
            </a:pPr>
            <a:r>
              <a:rPr lang="en"/>
              <a:t>Challenges</a:t>
            </a:r>
          </a:p>
          <a:p>
            <a:endParaRPr/>
          </a:p>
        </p:txBody>
      </p:sp>
      <p:sp>
        <p:nvSpPr>
          <p:cNvPr id="87" name="Shape 87"/>
          <p:cNvSpPr txBox="1">
            <a:spLocks noGrp="1"/>
          </p:cNvSpPr>
          <p:nvPr>
            <p:ph type="body" idx="1"/>
          </p:nvPr>
        </p:nvSpPr>
        <p:spPr>
          <a:xfrm>
            <a:off x="90658" y="1821825"/>
            <a:ext cx="9258300" cy="4967700"/>
          </a:xfrm>
          <a:prstGeom prst="rect">
            <a:avLst/>
          </a:prstGeom>
        </p:spPr>
        <p:txBody>
          <a:bodyPr lIns="91425" tIns="91425" rIns="91425" bIns="91425" anchor="t" anchorCtr="0">
            <a:spAutoFit/>
          </a:bodyPr>
          <a:lstStyle/>
          <a:p>
            <a:pPr marL="457200" lvl="0" indent="-406400" rtl="0">
              <a:buClr>
                <a:schemeClr val="dk1"/>
              </a:buClr>
              <a:buSzPct val="166666"/>
              <a:buFont typeface="Arial"/>
              <a:buChar char="•"/>
            </a:pPr>
            <a:r>
              <a:rPr lang="en" sz="2800"/>
              <a:t>Security has many areas </a:t>
            </a:r>
          </a:p>
          <a:p>
            <a:pPr marL="457200" lvl="0" indent="-406400" rtl="0">
              <a:buClr>
                <a:schemeClr val="dk1"/>
              </a:buClr>
              <a:buSzPct val="166666"/>
              <a:buFont typeface="Arial"/>
              <a:buChar char="•"/>
            </a:pPr>
            <a:r>
              <a:rPr lang="en" sz="2800"/>
              <a:t>Lack of experience</a:t>
            </a:r>
          </a:p>
          <a:p>
            <a:pPr marL="457200" lvl="0" indent="-406400" rtl="0">
              <a:buClr>
                <a:schemeClr val="dk1"/>
              </a:buClr>
              <a:buSzPct val="166666"/>
              <a:buFont typeface="Arial"/>
              <a:buChar char="•"/>
            </a:pPr>
            <a:r>
              <a:rPr lang="en" sz="2800"/>
              <a:t>Getting a job - catch 22 - no experience</a:t>
            </a:r>
          </a:p>
          <a:p>
            <a:pPr marL="457200" lvl="0" indent="-406400" rtl="0">
              <a:buClr>
                <a:schemeClr val="dk1"/>
              </a:buClr>
              <a:buSzPct val="166666"/>
              <a:buFont typeface="Arial"/>
              <a:buChar char="•"/>
            </a:pPr>
            <a:r>
              <a:rPr lang="en" sz="2800"/>
              <a:t>Male-dominated field - bias, attitudes</a:t>
            </a:r>
          </a:p>
          <a:p>
            <a:pPr marL="457200" lvl="0" indent="-406400" rtl="0">
              <a:buClr>
                <a:schemeClr val="dk1"/>
              </a:buClr>
              <a:buSzPct val="166666"/>
              <a:buFont typeface="Arial"/>
              <a:buChar char="•"/>
            </a:pPr>
            <a:r>
              <a:rPr lang="en" sz="2800"/>
              <a:t>Discriminatory practices with salaries and promotion</a:t>
            </a:r>
          </a:p>
          <a:p>
            <a:pPr marL="457200" lvl="0" indent="-406400" rtl="0">
              <a:buClr>
                <a:schemeClr val="dk1"/>
              </a:buClr>
              <a:buSzPct val="166666"/>
              <a:buFont typeface="Arial"/>
              <a:buChar char="•"/>
            </a:pPr>
            <a:r>
              <a:rPr lang="en" sz="2800"/>
              <a:t>Security clearance process long &amp; complex</a:t>
            </a:r>
          </a:p>
          <a:p>
            <a:pPr marL="457200" lvl="0" indent="-406400" rtl="0">
              <a:buClr>
                <a:schemeClr val="dk1"/>
              </a:buClr>
              <a:buSzPct val="166666"/>
              <a:buFont typeface="Arial"/>
              <a:buChar char="•"/>
            </a:pPr>
            <a:r>
              <a:rPr lang="en" sz="2800"/>
              <a:t>There isn't a pipeline in place</a:t>
            </a:r>
          </a:p>
          <a:p>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rtl="0">
              <a:buNone/>
            </a:pPr>
            <a:r>
              <a:rPr lang="en"/>
              <a:t>Resources</a:t>
            </a:r>
          </a:p>
          <a:p>
            <a:endParaRPr/>
          </a:p>
        </p:txBody>
      </p:sp>
      <p:sp>
        <p:nvSpPr>
          <p:cNvPr id="93" name="Shape 93"/>
          <p:cNvSpPr txBox="1">
            <a:spLocks noGrp="1"/>
          </p:cNvSpPr>
          <p:nvPr>
            <p:ph type="body" idx="1"/>
          </p:nvPr>
        </p:nvSpPr>
        <p:spPr>
          <a:xfrm>
            <a:off x="457200" y="1417637"/>
            <a:ext cx="8229600" cy="6932637"/>
          </a:xfrm>
          <a:prstGeom prst="rect">
            <a:avLst/>
          </a:prstGeom>
        </p:spPr>
        <p:txBody>
          <a:bodyPr lIns="91425" tIns="91425" rIns="91425" bIns="91425" anchor="t" anchorCtr="0">
            <a:spAutoFit/>
          </a:bodyPr>
          <a:lstStyle/>
          <a:p>
            <a:pPr lvl="0" rtl="0">
              <a:buNone/>
            </a:pPr>
            <a:r>
              <a:rPr lang="en" sz="2200" dirty="0"/>
              <a:t>Get Training/Experience</a:t>
            </a:r>
          </a:p>
          <a:p>
            <a:pPr marL="914400" lvl="1" indent="-381000" rtl="0">
              <a:spcBef>
                <a:spcPts val="600"/>
              </a:spcBef>
              <a:buClr>
                <a:schemeClr val="dk1"/>
              </a:buClr>
              <a:buSzPct val="80000"/>
              <a:buFont typeface="Courier New"/>
              <a:buChar char="o"/>
            </a:pPr>
            <a:r>
              <a:rPr lang="en" sz="2200" dirty="0"/>
              <a:t>Self-study (books, blogs/sites, videos/webcasts)</a:t>
            </a:r>
          </a:p>
          <a:p>
            <a:pPr marL="914400" lvl="1" indent="-381000" rtl="0">
              <a:spcBef>
                <a:spcPts val="600"/>
              </a:spcBef>
              <a:buClr>
                <a:schemeClr val="dk1"/>
              </a:buClr>
              <a:buSzPct val="80000"/>
              <a:buFont typeface="Courier New"/>
              <a:buChar char="o"/>
            </a:pPr>
            <a:r>
              <a:rPr lang="en" sz="2200" dirty="0"/>
              <a:t>Build a lab - live distros, virtual machines</a:t>
            </a:r>
          </a:p>
          <a:p>
            <a:pPr marL="914400" lvl="1" indent="-381000" rtl="0">
              <a:spcBef>
                <a:spcPts val="600"/>
              </a:spcBef>
              <a:buClr>
                <a:schemeClr val="dk1"/>
              </a:buClr>
              <a:buSzPct val="80000"/>
              <a:buFont typeface="Courier New"/>
              <a:buChar char="o"/>
            </a:pPr>
            <a:r>
              <a:rPr lang="en" sz="2200" dirty="0"/>
              <a:t>Intern</a:t>
            </a:r>
            <a:r>
              <a:rPr lang="en" sz="2200" dirty="0">
                <a:solidFill>
                  <a:srgbClr val="333333"/>
                </a:solidFill>
              </a:rPr>
              <a:t>	</a:t>
            </a:r>
          </a:p>
          <a:p>
            <a:pPr lvl="0" rtl="0">
              <a:spcBef>
                <a:spcPts val="480"/>
              </a:spcBef>
              <a:buNone/>
            </a:pPr>
            <a:r>
              <a:rPr lang="en" sz="2200" dirty="0"/>
              <a:t>Security groups</a:t>
            </a:r>
          </a:p>
          <a:p>
            <a:pPr marL="914400" lvl="1" indent="-381000" rtl="0">
              <a:buClr>
                <a:schemeClr val="dk1"/>
              </a:buClr>
              <a:buSzPct val="80000"/>
              <a:buFont typeface="Courier New"/>
              <a:buChar char="o"/>
            </a:pPr>
            <a:r>
              <a:rPr lang="en" sz="2200" dirty="0"/>
              <a:t>ISSA </a:t>
            </a:r>
          </a:p>
          <a:p>
            <a:pPr marL="914400" lvl="1" indent="-381000" rtl="0">
              <a:buClr>
                <a:schemeClr val="dk1"/>
              </a:buClr>
              <a:buSzPct val="80000"/>
              <a:buFont typeface="Courier New"/>
              <a:buChar char="o"/>
            </a:pPr>
            <a:r>
              <a:rPr lang="en" sz="2200" dirty="0"/>
              <a:t>Meetup.com</a:t>
            </a:r>
          </a:p>
          <a:p>
            <a:pPr marL="914400" lvl="1" indent="-381000" rtl="0">
              <a:buClr>
                <a:schemeClr val="dk1"/>
              </a:buClr>
              <a:buSzPct val="80000"/>
              <a:buFont typeface="Courier New"/>
              <a:buChar char="o"/>
            </a:pPr>
            <a:r>
              <a:rPr lang="en" sz="2200" dirty="0"/>
              <a:t>Linkedin</a:t>
            </a:r>
          </a:p>
          <a:p>
            <a:pPr marL="914400" lvl="1" indent="-381000" rtl="0">
              <a:buClr>
                <a:schemeClr val="dk1"/>
              </a:buClr>
              <a:buSzPct val="80000"/>
              <a:buFont typeface="Courier New"/>
              <a:buChar char="o"/>
            </a:pPr>
            <a:r>
              <a:rPr lang="en" sz="2200" dirty="0"/>
              <a:t>InfraGard</a:t>
            </a:r>
          </a:p>
          <a:p>
            <a:pPr lvl="0" rtl="0">
              <a:buNone/>
            </a:pPr>
            <a:r>
              <a:rPr lang="en" sz="2200" dirty="0"/>
              <a:t>Internships</a:t>
            </a:r>
          </a:p>
          <a:p>
            <a:pPr marL="914400" lvl="1" indent="-381000" rtl="0">
              <a:buClr>
                <a:schemeClr val="dk1"/>
              </a:buClr>
              <a:buSzPct val="171428"/>
              <a:buFont typeface="Courier New"/>
              <a:buChar char="o"/>
            </a:pPr>
            <a:r>
              <a:rPr lang="en" sz="1400" u="sng" dirty="0">
                <a:solidFill>
                  <a:srgbClr val="1155CC"/>
                </a:solidFill>
                <a:hlinkClick r:id="rId3"/>
              </a:rPr>
              <a:t>http://www.todaysengineer.org/2011/Aug/career-focus.asp</a:t>
            </a:r>
          </a:p>
          <a:p>
            <a:pPr marL="914400" lvl="1" indent="-381000" rtl="0">
              <a:buClr>
                <a:schemeClr val="dk1"/>
              </a:buClr>
              <a:buSzPct val="171428"/>
              <a:buFont typeface="Courier New"/>
              <a:buChar char="o"/>
            </a:pPr>
            <a:r>
              <a:rPr lang="en" sz="1400" u="sng" dirty="0">
                <a:solidFill>
                  <a:srgbClr val="1155CC"/>
                </a:solidFill>
                <a:hlinkClick r:id="rId4"/>
              </a:rPr>
              <a:t>http://www.nsa.gov/careers/opportunities_4_u/students/index.shtml</a:t>
            </a:r>
          </a:p>
          <a:p>
            <a:pPr marL="914400" lvl="1" indent="-381000" rtl="0">
              <a:buClr>
                <a:schemeClr val="dk1"/>
              </a:buClr>
              <a:buSzPct val="171428"/>
              <a:buFont typeface="Courier New"/>
              <a:buChar char="o"/>
            </a:pPr>
            <a:r>
              <a:rPr lang="en" sz="1400" u="sng" dirty="0">
                <a:solidFill>
                  <a:srgbClr val="1155CC"/>
                </a:solidFill>
                <a:hlinkClick r:id="rId5"/>
              </a:rPr>
              <a:t>https://www.fbijobs.gov/23.asp</a:t>
            </a:r>
          </a:p>
          <a:p>
            <a:pPr marL="914400" lvl="1" indent="-381000" rtl="0">
              <a:buClr>
                <a:schemeClr val="dk1"/>
              </a:buClr>
              <a:buSzPct val="171428"/>
              <a:buFont typeface="Courier New"/>
              <a:buChar char="o"/>
            </a:pPr>
            <a:r>
              <a:rPr lang="en" sz="1400" u="sng" dirty="0">
                <a:solidFill>
                  <a:srgbClr val="1155CC"/>
                </a:solidFill>
                <a:hlinkClick r:id="rId6"/>
              </a:rPr>
              <a:t>http://www.dhs.gov/cybersecurity-recruitment-and-development-programs</a:t>
            </a:r>
          </a:p>
          <a:p>
            <a:endParaRPr dirty="0"/>
          </a:p>
          <a:p>
            <a:endParaRPr dirty="0"/>
          </a:p>
          <a:p>
            <a:endParaRPr dirty="0"/>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Resources cont'd</a:t>
            </a:r>
          </a:p>
        </p:txBody>
      </p:sp>
      <p:sp>
        <p:nvSpPr>
          <p:cNvPr id="99" name="Shape 99"/>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Clr>
                <a:srgbClr val="000000"/>
              </a:buClr>
              <a:buSzPct val="36666"/>
              <a:buFont typeface="Arial"/>
              <a:buNone/>
            </a:pPr>
            <a:r>
              <a:rPr lang="en"/>
              <a:t>Company websites </a:t>
            </a:r>
          </a:p>
          <a:p>
            <a:pPr marL="914400" lvl="1" indent="-381000" rtl="0">
              <a:spcBef>
                <a:spcPts val="480"/>
              </a:spcBef>
              <a:buClr>
                <a:schemeClr val="dk1"/>
              </a:buClr>
              <a:buSzPct val="100000"/>
              <a:buFont typeface="Courier New"/>
              <a:buChar char="o"/>
            </a:pPr>
            <a:r>
              <a:rPr lang="en" sz="2400"/>
              <a:t>Google top 100 govt contractors, Fortune 500 co's</a:t>
            </a:r>
          </a:p>
          <a:p>
            <a:pPr marL="914400" lvl="1" indent="-381000" rtl="0">
              <a:spcBef>
                <a:spcPts val="480"/>
              </a:spcBef>
              <a:buClr>
                <a:schemeClr val="dk1"/>
              </a:buClr>
              <a:buSzPct val="100000"/>
              <a:buFont typeface="Courier New"/>
              <a:buChar char="o"/>
            </a:pPr>
            <a:r>
              <a:rPr lang="en" sz="2400"/>
              <a:t>Those that must comply with regulations (</a:t>
            </a:r>
            <a:r>
              <a:rPr lang="en" sz="1800">
                <a:solidFill>
                  <a:srgbClr val="333333"/>
                </a:solidFill>
              </a:rPr>
              <a:t>financial, </a:t>
            </a:r>
            <a:r>
              <a:rPr lang="en" sz="1800">
                <a:solidFill>
                  <a:srgbClr val="000000"/>
                </a:solidFill>
              </a:rPr>
              <a:t>utilities, retail, healthcare, </a:t>
            </a:r>
          </a:p>
          <a:p>
            <a:pPr marL="914400" lvl="1" indent="-381000" rtl="0">
              <a:spcBef>
                <a:spcPts val="480"/>
              </a:spcBef>
              <a:buClr>
                <a:schemeClr val="dk1"/>
              </a:buClr>
              <a:buSzPct val="133333"/>
              <a:buFont typeface="Courier New"/>
              <a:buChar char="o"/>
            </a:pPr>
            <a:r>
              <a:rPr lang="en" sz="1800">
                <a:solidFill>
                  <a:srgbClr val="000000"/>
                </a:solidFill>
              </a:rPr>
              <a:t>USAJOBS.gov, dice.com, indeed.com, careerbuilder, monster</a:t>
            </a:r>
          </a:p>
          <a:p>
            <a:pPr lvl="0" rtl="0">
              <a:buClr>
                <a:srgbClr val="000000"/>
              </a:buClr>
              <a:buSzPct val="36666"/>
              <a:buFont typeface="Arial"/>
              <a:buNone/>
            </a:pPr>
            <a:r>
              <a:rPr lang="en"/>
              <a:t>Cyber competitions</a:t>
            </a:r>
          </a:p>
          <a:p>
            <a:pPr marL="914400" lvl="1" indent="-381000" rtl="0">
              <a:spcBef>
                <a:spcPts val="480"/>
              </a:spcBef>
              <a:buClr>
                <a:schemeClr val="dk1"/>
              </a:buClr>
              <a:buSzPct val="80000"/>
              <a:buFont typeface="Courier New"/>
              <a:buChar char="o"/>
            </a:pPr>
            <a:r>
              <a:rPr lang="en"/>
              <a:t>U.S. Cyber Challenge (USCC)</a:t>
            </a:r>
          </a:p>
          <a:p>
            <a:pPr lvl="0" rtl="0">
              <a:spcBef>
                <a:spcPts val="480"/>
              </a:spcBef>
              <a:buNone/>
            </a:pPr>
            <a:r>
              <a:rPr lang="en"/>
              <a:t>Colleges w/ job placement</a:t>
            </a:r>
          </a:p>
          <a:p>
            <a:pPr marL="914400" lvl="1" indent="-381000" rtl="0">
              <a:spcBef>
                <a:spcPts val="480"/>
              </a:spcBef>
              <a:buClr>
                <a:schemeClr val="dk1"/>
              </a:buClr>
              <a:buSzPct val="100000"/>
              <a:buFont typeface="Courier New"/>
              <a:buChar char="o"/>
            </a:pPr>
            <a:r>
              <a:rPr lang="en" sz="2400"/>
              <a:t>NSA-COE</a:t>
            </a:r>
          </a:p>
          <a:p>
            <a:pPr marL="1371600" lvl="2" indent="-381000" rtl="0">
              <a:spcBef>
                <a:spcPts val="480"/>
              </a:spcBef>
              <a:buClr>
                <a:schemeClr val="dk1"/>
              </a:buClr>
              <a:buSzPct val="200000"/>
              <a:buFont typeface="Wingdings"/>
              <a:buChar char="§"/>
            </a:pPr>
            <a:r>
              <a:rPr lang="en" sz="1200">
                <a:solidFill>
                  <a:srgbClr val="000000"/>
                </a:solidFill>
                <a:latin typeface="Verdana"/>
                <a:ea typeface="Verdana"/>
                <a:cs typeface="Verdana"/>
                <a:sym typeface="Verdana"/>
              </a:rPr>
              <a:t>Scholarship for Service Program</a:t>
            </a:r>
          </a:p>
          <a:p>
            <a:pPr marL="914400" lvl="1" indent="-381000" rtl="0">
              <a:spcBef>
                <a:spcPts val="480"/>
              </a:spcBef>
              <a:buClr>
                <a:schemeClr val="dk1"/>
              </a:buClr>
              <a:buSzPct val="80000"/>
              <a:buFont typeface="Courier New"/>
              <a:buChar char="o"/>
            </a:pPr>
            <a:r>
              <a:rPr lang="en"/>
              <a:t>Rochester Institute of Technology</a:t>
            </a:r>
          </a:p>
          <a:p>
            <a:pPr lvl="0" rtl="0">
              <a:spcBef>
                <a:spcPts val="480"/>
              </a:spcBef>
              <a:buNone/>
            </a:pPr>
            <a:r>
              <a:rPr lang="en"/>
              <a:t>Vocational Schools</a:t>
            </a:r>
          </a:p>
          <a:p>
            <a:endParaRPr/>
          </a:p>
          <a:p>
            <a:endParaRPr/>
          </a:p>
          <a:p>
            <a:endParaRPr/>
          </a:p>
          <a:p>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Resources cont'd</a:t>
            </a:r>
          </a:p>
        </p:txBody>
      </p:sp>
      <p:sp>
        <p:nvSpPr>
          <p:cNvPr id="105" name="Shape 105"/>
          <p:cNvSpPr txBox="1">
            <a:spLocks noGrp="1"/>
          </p:cNvSpPr>
          <p:nvPr>
            <p:ph type="body" idx="1"/>
          </p:nvPr>
        </p:nvSpPr>
        <p:spPr>
          <a:xfrm>
            <a:off x="457200" y="1371600"/>
            <a:ext cx="8229600" cy="5986224"/>
          </a:xfrm>
          <a:prstGeom prst="rect">
            <a:avLst/>
          </a:prstGeom>
        </p:spPr>
        <p:txBody>
          <a:bodyPr lIns="91425" tIns="91425" rIns="91425" bIns="91425" anchor="t" anchorCtr="0">
            <a:spAutoFit/>
          </a:bodyPr>
          <a:lstStyle/>
          <a:p>
            <a:pPr lvl="0" rtl="0">
              <a:buNone/>
            </a:pPr>
            <a:r>
              <a:rPr lang="en" dirty="0"/>
              <a:t>Mentorship</a:t>
            </a:r>
          </a:p>
          <a:p>
            <a:pPr marL="914400" lvl="1" indent="-381000" rtl="0">
              <a:buClr>
                <a:schemeClr val="dk1"/>
              </a:buClr>
              <a:buSzPct val="80000"/>
              <a:buFont typeface="Courier New"/>
              <a:buChar char="o"/>
            </a:pPr>
            <a:r>
              <a:rPr lang="en" dirty="0"/>
              <a:t>Current company, Women's Society of Cyberjutsu</a:t>
            </a:r>
          </a:p>
          <a:p>
            <a:pPr lvl="0" rtl="0">
              <a:buNone/>
            </a:pPr>
            <a:r>
              <a:rPr lang="en" dirty="0"/>
              <a:t>Conferences</a:t>
            </a:r>
          </a:p>
          <a:p>
            <a:pPr marL="914400" lvl="1" indent="-381000" rtl="0">
              <a:buClr>
                <a:schemeClr val="dk1"/>
              </a:buClr>
              <a:buSzPct val="80000"/>
              <a:buFont typeface="Courier New"/>
              <a:buChar char="o"/>
            </a:pPr>
            <a:r>
              <a:rPr lang="en" dirty="0"/>
              <a:t>Defcon, Blackhat, Sharkfest, many more</a:t>
            </a:r>
          </a:p>
          <a:p>
            <a:pPr lvl="0" rtl="0">
              <a:spcBef>
                <a:spcPts val="480"/>
              </a:spcBef>
              <a:buClr>
                <a:srgbClr val="000000"/>
              </a:buClr>
              <a:buSzPct val="36666"/>
              <a:buFont typeface="Arial"/>
              <a:buNone/>
            </a:pPr>
            <a:r>
              <a:rPr lang="en" dirty="0"/>
              <a:t>Free online courses</a:t>
            </a:r>
          </a:p>
          <a:p>
            <a:pPr marL="914400" lvl="1" indent="-381000" rtl="0">
              <a:spcBef>
                <a:spcPts val="480"/>
              </a:spcBef>
              <a:buClr>
                <a:schemeClr val="dk1"/>
              </a:buClr>
              <a:buSzPct val="80000"/>
              <a:buFont typeface="Courier New"/>
              <a:buChar char="o"/>
            </a:pPr>
            <a:r>
              <a:rPr lang="en" dirty="0"/>
              <a:t>C</a:t>
            </a:r>
            <a:r>
              <a:rPr lang="en" sz="2400" dirty="0"/>
              <a:t>oursehero</a:t>
            </a:r>
          </a:p>
          <a:p>
            <a:pPr marL="914400" lvl="1" indent="-381000" rtl="0">
              <a:spcBef>
                <a:spcPts val="480"/>
              </a:spcBef>
              <a:buClr>
                <a:schemeClr val="dk1"/>
              </a:buClr>
              <a:buSzPct val="80000"/>
              <a:buFont typeface="Courier New"/>
              <a:buChar char="o"/>
            </a:pPr>
            <a:r>
              <a:rPr lang="en" dirty="0"/>
              <a:t>INE -CCNA Associate Video Course</a:t>
            </a:r>
          </a:p>
          <a:p>
            <a:pPr lvl="0" rtl="0">
              <a:buNone/>
            </a:pPr>
            <a:r>
              <a:rPr lang="en" dirty="0"/>
              <a:t>Videos</a:t>
            </a:r>
          </a:p>
          <a:p>
            <a:pPr marL="914400" lvl="1" indent="-381000" rtl="0">
              <a:buClr>
                <a:schemeClr val="dk1"/>
              </a:buClr>
              <a:buSzPct val="80000"/>
              <a:buFont typeface="Courier New"/>
              <a:buChar char="o"/>
            </a:pPr>
            <a:r>
              <a:rPr lang="en" dirty="0"/>
              <a:t>Securitytube.net, youtube, webcasts</a:t>
            </a:r>
          </a:p>
          <a:p>
            <a:pPr lvl="0" rtl="0">
              <a:buNone/>
            </a:pPr>
            <a:r>
              <a:rPr lang="en" sz="2800" dirty="0"/>
              <a:t>More info on getting into Cybersecurity:</a:t>
            </a:r>
          </a:p>
          <a:p>
            <a:pPr lvl="0" rtl="0">
              <a:buNone/>
            </a:pPr>
            <a:r>
              <a:rPr lang="en" sz="1200" dirty="0"/>
              <a:t>http://krebsonsecurity.com/2012/06/how-to-break-into-security-ptacek-edition/</a:t>
            </a:r>
          </a:p>
          <a:p>
            <a:pPr lvl="0" rtl="0">
              <a:buNone/>
            </a:pPr>
            <a:r>
              <a:rPr lang="en" sz="1200" dirty="0"/>
              <a:t>http://pentest.cryptocity.net/careers</a:t>
            </a:r>
          </a:p>
          <a:p>
            <a:endParaRPr dirty="0"/>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Thank you</a:t>
            </a:r>
          </a:p>
        </p:txBody>
      </p:sp>
      <p:sp>
        <p:nvSpPr>
          <p:cNvPr id="111" name="Shape 111"/>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Women's Society of Cyberjutsu</a:t>
            </a:r>
          </a:p>
          <a:p>
            <a:endParaRPr/>
          </a:p>
          <a:p>
            <a:pPr lvl="0" rtl="0">
              <a:buNone/>
            </a:pPr>
            <a:r>
              <a:rPr lang="en"/>
              <a:t>www.womenscyberjutsu.com</a:t>
            </a:r>
          </a:p>
          <a:p>
            <a:endParaRPr/>
          </a:p>
          <a:p>
            <a:pPr lvl="0" rtl="0">
              <a:buNone/>
            </a:pPr>
            <a:r>
              <a:rPr lang="en"/>
              <a:t>info@womenscyberjutsu.com</a:t>
            </a:r>
          </a:p>
          <a:p>
            <a:endParaRPr/>
          </a:p>
          <a:p>
            <a:pPr>
              <a:buNone/>
            </a:pPr>
            <a:r>
              <a:rPr lang="en"/>
              <a:t>703-828-4507</a:t>
            </a:r>
          </a:p>
        </p:txBody>
      </p:sp>
      <p:sp>
        <p:nvSpPr>
          <p:cNvPr id="112" name="Shape 112"/>
          <p:cNvSpPr/>
          <p:nvPr/>
        </p:nvSpPr>
        <p:spPr>
          <a:xfrm>
            <a:off x="5867081" y="1652737"/>
            <a:ext cx="2819718" cy="2756886"/>
          </a:xfrm>
          <a:prstGeom prst="rect">
            <a:avLst/>
          </a:prstGeom>
          <a:blipFill>
            <a:blip r:embed="rId3"/>
            <a:stretch>
              <a:fillRect/>
            </a:stretch>
          </a:blipFill>
          <a:ln>
            <a:noFill/>
          </a:ln>
        </p:spPr>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Agenda</a:t>
            </a:r>
          </a:p>
        </p:txBody>
      </p:sp>
      <p:sp>
        <p:nvSpPr>
          <p:cNvPr id="37" name="Shape 37"/>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What is Cybersecurity?</a:t>
            </a:r>
          </a:p>
          <a:p>
            <a:pPr lvl="0" rtl="0">
              <a:buNone/>
            </a:pPr>
            <a:r>
              <a:rPr lang="en"/>
              <a:t>Sources of threats and attacks</a:t>
            </a:r>
          </a:p>
          <a:p>
            <a:pPr lvl="0" rtl="0">
              <a:buNone/>
            </a:pPr>
            <a:r>
              <a:rPr lang="en"/>
              <a:t>What are the impacts?</a:t>
            </a:r>
          </a:p>
          <a:p>
            <a:pPr lvl="0" rtl="0">
              <a:buNone/>
            </a:pPr>
            <a:r>
              <a:rPr lang="en"/>
              <a:t>Where do you come in?</a:t>
            </a:r>
          </a:p>
          <a:p>
            <a:pPr lvl="0" rtl="0">
              <a:buNone/>
            </a:pPr>
            <a:r>
              <a:rPr lang="en"/>
              <a:t>Types of jobs</a:t>
            </a:r>
          </a:p>
          <a:p>
            <a:pPr lvl="0" rtl="0">
              <a:buNone/>
            </a:pPr>
            <a:r>
              <a:rPr lang="en"/>
              <a:t>How do you get in?</a:t>
            </a:r>
          </a:p>
          <a:p>
            <a:pPr lvl="0" rtl="0">
              <a:buNone/>
            </a:pPr>
            <a:r>
              <a:rPr lang="en"/>
              <a:t>Prerequisites</a:t>
            </a:r>
          </a:p>
          <a:p>
            <a:pPr>
              <a:buNone/>
            </a:pPr>
            <a:r>
              <a:rPr lang="en"/>
              <a:t>Challenges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rtl="0">
              <a:buNone/>
            </a:pPr>
            <a:r>
              <a:rPr lang="en"/>
              <a:t>What is Cybersecurity?</a:t>
            </a:r>
          </a:p>
          <a:p>
            <a:endParaRPr/>
          </a:p>
        </p:txBody>
      </p:sp>
      <p:sp>
        <p:nvSpPr>
          <p:cNvPr id="43" name="Shape 43"/>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457200" lvl="0" indent="-419100" rtl="0">
              <a:buClr>
                <a:schemeClr val="dk1"/>
              </a:buClr>
              <a:buSzPct val="166666"/>
              <a:buFont typeface="Arial"/>
              <a:buChar char="•"/>
            </a:pPr>
            <a:r>
              <a:rPr lang="en"/>
              <a:t>aka Information security, IT security, information assurance</a:t>
            </a:r>
          </a:p>
          <a:p>
            <a:pPr marL="457200" lvl="0" indent="-419100" rtl="0">
              <a:buClr>
                <a:schemeClr val="dk1"/>
              </a:buClr>
              <a:buSzPct val="166666"/>
              <a:buFont typeface="Arial"/>
              <a:buChar char="•"/>
            </a:pPr>
            <a:r>
              <a:rPr lang="en"/>
              <a:t>encompasses computer security, network security, internet security, application security, disaster recovery, business continuity</a:t>
            </a:r>
          </a:p>
          <a:p>
            <a:endParaRPr/>
          </a:p>
          <a:p>
            <a:pPr marL="457200" lvl="0" indent="-419100" rtl="0">
              <a:buClr>
                <a:schemeClr val="dk1"/>
              </a:buClr>
              <a:buSzPct val="166666"/>
              <a:buFont typeface="Arial"/>
              <a:buChar char="•"/>
            </a:pPr>
            <a:r>
              <a:rPr lang="en"/>
              <a:t>BOTTOM LINE: Its the protection of data and systems from cyber threats and attacks.</a:t>
            </a:r>
          </a:p>
          <a:p>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rtl="0">
              <a:buNone/>
            </a:pPr>
            <a:r>
              <a:rPr lang="en"/>
              <a:t>Sources of threats and attacks?</a:t>
            </a:r>
          </a:p>
          <a:p>
            <a:endParaRPr/>
          </a:p>
        </p:txBody>
      </p:sp>
      <p:sp>
        <p:nvSpPr>
          <p:cNvPr id="49" name="Shape 49"/>
          <p:cNvSpPr txBox="1">
            <a:spLocks noGrp="1"/>
          </p:cNvSpPr>
          <p:nvPr>
            <p:ph type="body" idx="1"/>
          </p:nvPr>
        </p:nvSpPr>
        <p:spPr>
          <a:xfrm>
            <a:off x="457199" y="1539775"/>
            <a:ext cx="8229600" cy="5094599"/>
          </a:xfrm>
          <a:prstGeom prst="rect">
            <a:avLst/>
          </a:prstGeom>
        </p:spPr>
        <p:txBody>
          <a:bodyPr lIns="91425" tIns="91425" rIns="91425" bIns="91425" anchor="t" anchorCtr="0">
            <a:spAutoFit/>
          </a:bodyPr>
          <a:lstStyle/>
          <a:p>
            <a:pPr marL="457200" lvl="0" indent="-419100" rtl="0">
              <a:buClr>
                <a:schemeClr val="dk1"/>
              </a:buClr>
              <a:buSzPct val="166666"/>
              <a:buFont typeface="Arial"/>
              <a:buChar char="•"/>
            </a:pPr>
            <a:r>
              <a:rPr lang="en"/>
              <a:t>Hackers (script kiddies, professionals)</a:t>
            </a:r>
          </a:p>
          <a:p>
            <a:endParaRPr/>
          </a:p>
          <a:p>
            <a:pPr marL="457200" lvl="0" indent="-419100" rtl="0">
              <a:buClr>
                <a:schemeClr val="dk1"/>
              </a:buClr>
              <a:buSzPct val="166666"/>
              <a:buFont typeface="Arial"/>
              <a:buChar char="•"/>
            </a:pPr>
            <a:r>
              <a:rPr lang="en">
                <a:solidFill>
                  <a:srgbClr val="000000"/>
                </a:solidFill>
              </a:rPr>
              <a:t>Hacktivists</a:t>
            </a:r>
            <a:r>
              <a:rPr lang="en" sz="1100">
                <a:solidFill>
                  <a:srgbClr val="000000"/>
                </a:solidFill>
              </a:rPr>
              <a:t> </a:t>
            </a:r>
          </a:p>
          <a:p>
            <a:endParaRPr/>
          </a:p>
          <a:p>
            <a:pPr marL="457200" lvl="0" indent="-419100" rtl="0">
              <a:buClr>
                <a:schemeClr val="dk1"/>
              </a:buClr>
              <a:buSzPct val="166666"/>
              <a:buFont typeface="Arial"/>
              <a:buChar char="•"/>
            </a:pPr>
            <a:r>
              <a:rPr lang="en"/>
              <a:t>Insiders</a:t>
            </a:r>
          </a:p>
          <a:p>
            <a:endParaRPr/>
          </a:p>
          <a:p>
            <a:pPr marL="457200" lvl="0" indent="-419100" rtl="0">
              <a:buClr>
                <a:schemeClr val="dk1"/>
              </a:buClr>
              <a:buSzPct val="166666"/>
              <a:buFont typeface="Arial"/>
              <a:buChar char="•"/>
            </a:pPr>
            <a:r>
              <a:rPr lang="en"/>
              <a:t>Criminals</a:t>
            </a:r>
          </a:p>
          <a:p>
            <a:endParaRPr/>
          </a:p>
          <a:p>
            <a:pPr marL="457200" lvl="0" indent="-419100" rtl="0">
              <a:buClr>
                <a:schemeClr val="dk1"/>
              </a:buClr>
              <a:buSzPct val="166666"/>
              <a:buFont typeface="Arial"/>
              <a:buChar char="•"/>
            </a:pPr>
            <a:r>
              <a:rPr lang="en"/>
              <a:t>Foreign countries (cyber terrorism, cyber espionage, cyber warfare)</a:t>
            </a:r>
          </a:p>
          <a:p>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rtl="0">
              <a:buNone/>
            </a:pPr>
            <a:r>
              <a:rPr lang="en"/>
              <a:t>What are the Impacts?</a:t>
            </a:r>
          </a:p>
          <a:p>
            <a:endParaRPr/>
          </a:p>
        </p:txBody>
      </p:sp>
      <p:sp>
        <p:nvSpPr>
          <p:cNvPr id="55" name="Shape 55"/>
          <p:cNvSpPr txBox="1">
            <a:spLocks noGrp="1"/>
          </p:cNvSpPr>
          <p:nvPr>
            <p:ph type="body" idx="1"/>
          </p:nvPr>
        </p:nvSpPr>
        <p:spPr>
          <a:xfrm>
            <a:off x="457200" y="1555200"/>
            <a:ext cx="8229600" cy="5539948"/>
          </a:xfrm>
          <a:prstGeom prst="rect">
            <a:avLst/>
          </a:prstGeom>
        </p:spPr>
        <p:txBody>
          <a:bodyPr lIns="91425" tIns="91425" rIns="91425" bIns="91425" anchor="t" anchorCtr="0">
            <a:spAutoFit/>
          </a:bodyPr>
          <a:lstStyle/>
          <a:p>
            <a:pPr marL="457200" lvl="0" indent="-419100" rtl="0">
              <a:buClr>
                <a:schemeClr val="dk1"/>
              </a:buClr>
              <a:buSzPct val="166666"/>
              <a:buFont typeface="Arial"/>
              <a:buChar char="•"/>
            </a:pPr>
            <a:r>
              <a:rPr lang="en" sz="2800" dirty="0"/>
              <a:t>Financial loss</a:t>
            </a:r>
          </a:p>
          <a:p>
            <a:pPr marL="457200" lvl="0" indent="-419100" rtl="0">
              <a:buClr>
                <a:schemeClr val="dk1"/>
              </a:buClr>
              <a:buSzPct val="166666"/>
              <a:buFont typeface="Arial"/>
              <a:buChar char="•"/>
            </a:pPr>
            <a:r>
              <a:rPr lang="en" sz="2800" dirty="0"/>
              <a:t>Intellectual property theft</a:t>
            </a:r>
          </a:p>
          <a:p>
            <a:pPr marL="457200" lvl="0" indent="-419100" rtl="0">
              <a:buClr>
                <a:schemeClr val="dk1"/>
              </a:buClr>
              <a:buSzPct val="166666"/>
              <a:buFont typeface="Arial"/>
              <a:buChar char="•"/>
            </a:pPr>
            <a:r>
              <a:rPr lang="en" sz="2800" dirty="0"/>
              <a:t>Brand/reputation compromise</a:t>
            </a:r>
          </a:p>
          <a:p>
            <a:pPr marL="457200" lvl="0" indent="-419100" rtl="0">
              <a:buClr>
                <a:schemeClr val="dk1"/>
              </a:buClr>
              <a:buSzPct val="166666"/>
              <a:buFont typeface="Arial"/>
              <a:buChar char="•"/>
            </a:pPr>
            <a:r>
              <a:rPr lang="en" sz="2800" dirty="0"/>
              <a:t>Fraud</a:t>
            </a:r>
          </a:p>
          <a:p>
            <a:pPr marL="457200" lvl="0" indent="-419100" rtl="0">
              <a:buClr>
                <a:schemeClr val="dk1"/>
              </a:buClr>
              <a:buSzPct val="166666"/>
              <a:buFont typeface="Arial"/>
              <a:buChar char="•"/>
            </a:pPr>
            <a:r>
              <a:rPr lang="en" sz="2800" dirty="0"/>
              <a:t>Legal exposure/lawsuit</a:t>
            </a:r>
          </a:p>
          <a:p>
            <a:pPr marL="457200" lvl="0" indent="-419100" rtl="0">
              <a:buClr>
                <a:schemeClr val="dk1"/>
              </a:buClr>
              <a:buSzPct val="166666"/>
              <a:buFont typeface="Arial"/>
              <a:buChar char="•"/>
            </a:pPr>
            <a:r>
              <a:rPr lang="en" sz="2800" dirty="0"/>
              <a:t>Loss of shareholder value</a:t>
            </a:r>
          </a:p>
          <a:p>
            <a:pPr marL="457200" lvl="0" indent="-419100" rtl="0">
              <a:buClr>
                <a:schemeClr val="dk1"/>
              </a:buClr>
              <a:buSzPct val="166666"/>
              <a:buFont typeface="Arial"/>
              <a:buChar char="•"/>
            </a:pPr>
            <a:r>
              <a:rPr lang="en" sz="2800" dirty="0"/>
              <a:t>Extortion</a:t>
            </a:r>
          </a:p>
          <a:p>
            <a:pPr marL="457200" lvl="0" indent="-419100" rtl="0">
              <a:buClr>
                <a:schemeClr val="dk1"/>
              </a:buClr>
              <a:buSzPct val="166666"/>
              <a:buFont typeface="Arial"/>
              <a:buChar char="•"/>
            </a:pPr>
            <a:r>
              <a:rPr lang="en" sz="2800" dirty="0"/>
              <a:t>Loss of control to critical infrastructure systems that operate chemical, electricity, and water plants. (derail trains, shut down power grids)</a:t>
            </a:r>
          </a:p>
          <a:p>
            <a:endParaRPr sz="2800" dirty="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rtl="0">
              <a:buNone/>
            </a:pPr>
            <a:r>
              <a:rPr lang="en"/>
              <a:t>Where do you come in?</a:t>
            </a:r>
          </a:p>
          <a:p>
            <a:endParaRPr/>
          </a:p>
        </p:txBody>
      </p:sp>
      <p:sp>
        <p:nvSpPr>
          <p:cNvPr id="61" name="Shape 61"/>
          <p:cNvSpPr txBox="1">
            <a:spLocks noGrp="1"/>
          </p:cNvSpPr>
          <p:nvPr>
            <p:ph type="body" idx="1"/>
          </p:nvPr>
        </p:nvSpPr>
        <p:spPr>
          <a:xfrm>
            <a:off x="457199" y="1976186"/>
            <a:ext cx="8229600" cy="4370397"/>
          </a:xfrm>
          <a:prstGeom prst="rect">
            <a:avLst/>
          </a:prstGeom>
        </p:spPr>
        <p:txBody>
          <a:bodyPr wrap="square" lIns="91425" tIns="91425" rIns="91425" bIns="91425" anchor="t" anchorCtr="0">
            <a:spAutoFit/>
          </a:bodyPr>
          <a:lstStyle/>
          <a:p>
            <a:pPr lvl="0" rtl="0">
              <a:buNone/>
            </a:pPr>
            <a:r>
              <a:rPr lang="en" sz="1800" dirty="0"/>
              <a:t>"The need for cyber professionals across all industries is likely to continue to surge in the near future, hiring professionals say..." </a:t>
            </a:r>
            <a:r>
              <a:rPr lang="en" sz="1800" dirty="0" smtClean="0"/>
              <a:t> -Washington Post</a:t>
            </a:r>
            <a:endParaRPr sz="1800" dirty="0"/>
          </a:p>
          <a:p>
            <a:pPr lvl="0" rtl="0">
              <a:buNone/>
            </a:pPr>
            <a:r>
              <a:rPr lang="en" sz="1800" dirty="0"/>
              <a:t>"They need cybersecurity expertise on the architectural level and the programming level. They're going to certainly encounter new threats as they open up their network to a whole new function." </a:t>
            </a:r>
            <a:r>
              <a:rPr lang="en" sz="1800" dirty="0" smtClean="0"/>
              <a:t> -Networkworld</a:t>
            </a:r>
            <a:endParaRPr sz="1800" dirty="0"/>
          </a:p>
          <a:p>
            <a:pPr lvl="0" rtl="0">
              <a:buNone/>
            </a:pPr>
            <a:r>
              <a:rPr lang="en" sz="1800" dirty="0"/>
              <a:t>"</a:t>
            </a:r>
            <a:r>
              <a:rPr lang="en" sz="1800" dirty="0">
                <a:solidFill>
                  <a:srgbClr val="000000"/>
                </a:solidFill>
              </a:rPr>
              <a:t>The federal government says a potential cyberattack is the most serious economic and national security threat the United States faces, but it faces a shortage of skilled experts who could head off that threat, Homeland Security Secretary Janet Napolitano warns</a:t>
            </a:r>
            <a:r>
              <a:rPr lang="en" sz="1800" dirty="0" smtClean="0">
                <a:solidFill>
                  <a:srgbClr val="000000"/>
                </a:solidFill>
              </a:rPr>
              <a:t>.“ -</a:t>
            </a:r>
            <a:r>
              <a:rPr lang="en" sz="1800" dirty="0">
                <a:solidFill>
                  <a:srgbClr val="000000"/>
                </a:solidFill>
              </a:rPr>
              <a:t>CNN</a:t>
            </a:r>
          </a:p>
          <a:p>
            <a:pPr lvl="0" rtl="0">
              <a:buNone/>
            </a:pPr>
            <a:r>
              <a:rPr lang="en" sz="1800" dirty="0" smtClean="0">
                <a:solidFill>
                  <a:srgbClr val="000000"/>
                </a:solidFill>
              </a:rPr>
              <a:t>"</a:t>
            </a:r>
            <a:r>
              <a:rPr lang="en" sz="1800" dirty="0">
                <a:solidFill>
                  <a:srgbClr val="000000"/>
                </a:solidFill>
              </a:rPr>
              <a:t>We don't have enough security professionals and that's a big issue." </a:t>
            </a:r>
            <a:r>
              <a:rPr lang="en" sz="1800" dirty="0" smtClean="0">
                <a:solidFill>
                  <a:srgbClr val="000000"/>
                </a:solidFill>
              </a:rPr>
              <a:t>–Reuters</a:t>
            </a:r>
            <a:endParaRPr lang="en" sz="1800" dirty="0">
              <a:solidFill>
                <a:srgbClr val="000000"/>
              </a:solidFill>
            </a:endParaRPr>
          </a:p>
          <a:p>
            <a:pPr lvl="0" rtl="0">
              <a:buNone/>
            </a:pPr>
            <a:r>
              <a:rPr lang="en" sz="1800" dirty="0" smtClean="0"/>
              <a:t>"</a:t>
            </a:r>
            <a:r>
              <a:rPr lang="en" sz="1800" dirty="0"/>
              <a:t>The scarcity is reflected throughout the education system, from primary schools to universities. There are fewer graduates in STEM areas, and women are particularly underrepresented – a big problem for a field that already lacks diversity." </a:t>
            </a:r>
            <a:r>
              <a:rPr lang="en" sz="1800" dirty="0" smtClean="0"/>
              <a:t> –FCW</a:t>
            </a:r>
            <a:endParaRPr lang="en" sz="1800" dirty="0"/>
          </a:p>
        </p:txBody>
      </p:sp>
      <p:sp>
        <p:nvSpPr>
          <p:cNvPr id="62" name="Shape 62"/>
          <p:cNvSpPr txBox="1"/>
          <p:nvPr/>
        </p:nvSpPr>
        <p:spPr>
          <a:xfrm>
            <a:off x="457199" y="1462687"/>
            <a:ext cx="8371499" cy="567599"/>
          </a:xfrm>
          <a:prstGeom prst="rect">
            <a:avLst/>
          </a:prstGeom>
          <a:noFill/>
        </p:spPr>
        <p:txBody>
          <a:bodyPr lIns="91425" tIns="91425" rIns="91425" bIns="91425" anchor="t" anchorCtr="0">
            <a:spAutoFit/>
          </a:bodyPr>
          <a:lstStyle/>
          <a:p>
            <a:pPr>
              <a:buNone/>
            </a:pPr>
            <a:r>
              <a:rPr lang="en" sz="3000">
                <a:solidFill>
                  <a:schemeClr val="dk1"/>
                </a:solidFill>
              </a:rPr>
              <a:t>There is high demand for Cybersecurity pros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Types of Jobs</a:t>
            </a:r>
          </a:p>
        </p:txBody>
      </p:sp>
      <p:graphicFrame>
        <p:nvGraphicFramePr>
          <p:cNvPr id="68" name="Shape 68"/>
          <p:cNvGraphicFramePr/>
          <p:nvPr/>
        </p:nvGraphicFramePr>
        <p:xfrm>
          <a:off x="952500" y="2206750"/>
          <a:ext cx="7239000" cy="3825210"/>
        </p:xfrm>
        <a:graphic>
          <a:graphicData uri="http://schemas.openxmlformats.org/drawingml/2006/table">
            <a:tbl>
              <a:tblPr>
                <a:noFill/>
                <a:tableStyleId>{081A6CA5-1A4C-4E95-8D60-23C261DF2AD4}</a:tableStyleId>
              </a:tblPr>
              <a:tblGrid>
                <a:gridCol w="3619500"/>
                <a:gridCol w="3619500"/>
              </a:tblGrid>
              <a:tr h="3620500">
                <a:tc>
                  <a:txBody>
                    <a:bodyPr/>
                    <a:lstStyle/>
                    <a:p>
                      <a:pPr lvl="0" rtl="0">
                        <a:spcBef>
                          <a:spcPts val="600"/>
                        </a:spcBef>
                        <a:buClr>
                          <a:srgbClr val="000000"/>
                        </a:buClr>
                        <a:buSzPct val="61111"/>
                        <a:buFont typeface="Arial"/>
                        <a:buNone/>
                      </a:pPr>
                      <a:r>
                        <a:rPr lang="en" sz="1800">
                          <a:solidFill>
                            <a:schemeClr val="dk1"/>
                          </a:solidFill>
                        </a:rPr>
                        <a:t>Application security tester</a:t>
                      </a:r>
                    </a:p>
                    <a:p>
                      <a:pPr lvl="0" rtl="0">
                        <a:spcBef>
                          <a:spcPts val="600"/>
                        </a:spcBef>
                        <a:buClr>
                          <a:srgbClr val="000000"/>
                        </a:buClr>
                        <a:buSzPct val="61111"/>
                        <a:buFont typeface="Arial"/>
                        <a:buNone/>
                      </a:pPr>
                      <a:r>
                        <a:rPr lang="en" sz="1800">
                          <a:solidFill>
                            <a:schemeClr val="dk1"/>
                          </a:solidFill>
                        </a:rPr>
                        <a:t>Security analyst</a:t>
                      </a:r>
                    </a:p>
                    <a:p>
                      <a:pPr lvl="0" rtl="0">
                        <a:spcBef>
                          <a:spcPts val="600"/>
                        </a:spcBef>
                        <a:buClr>
                          <a:srgbClr val="000000"/>
                        </a:buClr>
                        <a:buSzPct val="61111"/>
                        <a:buFont typeface="Arial"/>
                        <a:buNone/>
                      </a:pPr>
                      <a:r>
                        <a:rPr lang="en" sz="1800">
                          <a:solidFill>
                            <a:schemeClr val="dk1"/>
                          </a:solidFill>
                        </a:rPr>
                        <a:t>Penetration tester</a:t>
                      </a:r>
                    </a:p>
                    <a:p>
                      <a:pPr lvl="0" rtl="0">
                        <a:spcBef>
                          <a:spcPts val="600"/>
                        </a:spcBef>
                        <a:buNone/>
                      </a:pPr>
                      <a:r>
                        <a:rPr lang="en" sz="1800">
                          <a:solidFill>
                            <a:schemeClr val="dk1"/>
                          </a:solidFill>
                        </a:rPr>
                        <a:t>Information assurance engineer</a:t>
                      </a:r>
                    </a:p>
                    <a:p>
                      <a:pPr lvl="0" rtl="0">
                        <a:spcBef>
                          <a:spcPts val="600"/>
                        </a:spcBef>
                        <a:buClr>
                          <a:srgbClr val="000000"/>
                        </a:buClr>
                        <a:buSzPct val="61111"/>
                        <a:buFont typeface="Arial"/>
                        <a:buNone/>
                      </a:pPr>
                      <a:r>
                        <a:rPr lang="en" sz="1800">
                          <a:solidFill>
                            <a:schemeClr val="dk1"/>
                          </a:solidFill>
                        </a:rPr>
                        <a:t>Information assurance analyst</a:t>
                      </a:r>
                    </a:p>
                    <a:p>
                      <a:pPr lvl="0" rtl="0">
                        <a:spcBef>
                          <a:spcPts val="600"/>
                        </a:spcBef>
                        <a:buClr>
                          <a:srgbClr val="000000"/>
                        </a:buClr>
                        <a:buSzPct val="61111"/>
                        <a:buFont typeface="Arial"/>
                        <a:buNone/>
                      </a:pPr>
                      <a:r>
                        <a:rPr lang="en" sz="1800">
                          <a:solidFill>
                            <a:schemeClr val="dk1"/>
                          </a:solidFill>
                        </a:rPr>
                        <a:t>Reverse engineer</a:t>
                      </a:r>
                    </a:p>
                    <a:p>
                      <a:pPr lvl="0" rtl="0">
                        <a:spcBef>
                          <a:spcPts val="600"/>
                        </a:spcBef>
                        <a:buClr>
                          <a:srgbClr val="000000"/>
                        </a:buClr>
                        <a:buSzPct val="61111"/>
                        <a:buFont typeface="Arial"/>
                        <a:buNone/>
                      </a:pPr>
                      <a:r>
                        <a:rPr lang="en" sz="1800">
                          <a:solidFill>
                            <a:schemeClr val="dk1"/>
                          </a:solidFill>
                        </a:rPr>
                        <a:t>Malware analyst</a:t>
                      </a:r>
                    </a:p>
                    <a:p>
                      <a:pPr lvl="0" rtl="0">
                        <a:spcBef>
                          <a:spcPts val="600"/>
                        </a:spcBef>
                        <a:buClr>
                          <a:srgbClr val="000000"/>
                        </a:buClr>
                        <a:buSzPct val="61111"/>
                        <a:buFont typeface="Arial"/>
                        <a:buNone/>
                      </a:pPr>
                      <a:r>
                        <a:rPr lang="en" sz="1800">
                          <a:solidFill>
                            <a:schemeClr val="dk1"/>
                          </a:solidFill>
                        </a:rPr>
                        <a:t>Forensics</a:t>
                      </a:r>
                    </a:p>
                    <a:p>
                      <a:pPr lvl="0" rtl="0">
                        <a:spcBef>
                          <a:spcPts val="600"/>
                        </a:spcBef>
                        <a:buClr>
                          <a:srgbClr val="000000"/>
                        </a:buClr>
                        <a:buSzPct val="61111"/>
                        <a:buFont typeface="Arial"/>
                        <a:buNone/>
                      </a:pPr>
                      <a:r>
                        <a:rPr lang="en" sz="1800">
                          <a:solidFill>
                            <a:schemeClr val="dk1"/>
                          </a:solidFill>
                        </a:rPr>
                        <a:t>Incident response</a:t>
                      </a:r>
                    </a:p>
                    <a:p>
                      <a:pPr lvl="0" rtl="0">
                        <a:spcBef>
                          <a:spcPts val="600"/>
                        </a:spcBef>
                        <a:buNone/>
                      </a:pPr>
                      <a:r>
                        <a:rPr lang="en" sz="1800">
                          <a:solidFill>
                            <a:schemeClr val="dk1"/>
                          </a:solidFill>
                        </a:rPr>
                        <a:t>Vulnerability analyst</a:t>
                      </a:r>
                    </a:p>
                    <a:p>
                      <a:endParaRPr/>
                    </a:p>
                  </a:txBody>
                  <a:tcPr marL="91425" marR="91425" marT="91425" marB="91425"/>
                </a:tc>
                <a:tc>
                  <a:txBody>
                    <a:bodyPr/>
                    <a:lstStyle/>
                    <a:p>
                      <a:pPr lvl="0" rtl="0">
                        <a:spcBef>
                          <a:spcPts val="600"/>
                        </a:spcBef>
                        <a:buClr>
                          <a:srgbClr val="000000"/>
                        </a:buClr>
                        <a:buSzPct val="61111"/>
                        <a:buFont typeface="Arial"/>
                        <a:buNone/>
                      </a:pPr>
                      <a:r>
                        <a:rPr lang="en" sz="1800">
                          <a:solidFill>
                            <a:schemeClr val="dk1"/>
                          </a:solidFill>
                        </a:rPr>
                        <a:t>Vulnerability researcher</a:t>
                      </a:r>
                    </a:p>
                    <a:p>
                      <a:pPr lvl="0" rtl="0">
                        <a:spcBef>
                          <a:spcPts val="600"/>
                        </a:spcBef>
                        <a:buClr>
                          <a:srgbClr val="000000"/>
                        </a:buClr>
                        <a:buSzPct val="61111"/>
                        <a:buFont typeface="Arial"/>
                        <a:buNone/>
                      </a:pPr>
                      <a:r>
                        <a:rPr lang="en" sz="1800">
                          <a:solidFill>
                            <a:schemeClr val="dk1"/>
                          </a:solidFill>
                        </a:rPr>
                        <a:t>Mobile code tester</a:t>
                      </a:r>
                    </a:p>
                    <a:p>
                      <a:pPr lvl="0" rtl="0">
                        <a:spcBef>
                          <a:spcPts val="600"/>
                        </a:spcBef>
                        <a:buClr>
                          <a:srgbClr val="000000"/>
                        </a:buClr>
                        <a:buSzPct val="61111"/>
                        <a:buFont typeface="Arial"/>
                        <a:buNone/>
                      </a:pPr>
                      <a:r>
                        <a:rPr lang="en" sz="1800">
                          <a:solidFill>
                            <a:schemeClr val="dk1"/>
                          </a:solidFill>
                        </a:rPr>
                        <a:t>Program manager</a:t>
                      </a:r>
                    </a:p>
                    <a:p>
                      <a:pPr lvl="0" rtl="0">
                        <a:spcBef>
                          <a:spcPts val="600"/>
                        </a:spcBef>
                        <a:buClr>
                          <a:srgbClr val="000000"/>
                        </a:buClr>
                        <a:buSzPct val="61111"/>
                        <a:buFont typeface="Arial"/>
                        <a:buNone/>
                      </a:pPr>
                      <a:r>
                        <a:rPr lang="en" sz="1800">
                          <a:solidFill>
                            <a:schemeClr val="dk1"/>
                          </a:solidFill>
                        </a:rPr>
                        <a:t>Legal</a:t>
                      </a:r>
                    </a:p>
                    <a:p>
                      <a:pPr lvl="0" rtl="0">
                        <a:spcBef>
                          <a:spcPts val="600"/>
                        </a:spcBef>
                        <a:buClr>
                          <a:srgbClr val="000000"/>
                        </a:buClr>
                        <a:buSzPct val="61111"/>
                        <a:buFont typeface="Arial"/>
                        <a:buNone/>
                      </a:pPr>
                      <a:r>
                        <a:rPr lang="en" sz="1800">
                          <a:solidFill>
                            <a:schemeClr val="dk1"/>
                          </a:solidFill>
                        </a:rPr>
                        <a:t>Developer</a:t>
                      </a:r>
                    </a:p>
                    <a:p>
                      <a:pPr lvl="0" rtl="0">
                        <a:spcBef>
                          <a:spcPts val="600"/>
                        </a:spcBef>
                        <a:buNone/>
                      </a:pPr>
                      <a:r>
                        <a:rPr lang="en" sz="1800">
                          <a:solidFill>
                            <a:schemeClr val="dk1"/>
                          </a:solidFill>
                        </a:rPr>
                        <a:t>Policy &amp; procedure writer</a:t>
                      </a:r>
                    </a:p>
                    <a:p>
                      <a:pPr lvl="0" rtl="0">
                        <a:spcBef>
                          <a:spcPts val="600"/>
                        </a:spcBef>
                        <a:buNone/>
                      </a:pPr>
                      <a:r>
                        <a:rPr lang="en" sz="1800"/>
                        <a:t>Security architect</a:t>
                      </a:r>
                    </a:p>
                    <a:p>
                      <a:pPr lvl="0" rtl="0">
                        <a:spcBef>
                          <a:spcPts val="600"/>
                        </a:spcBef>
                        <a:buNone/>
                      </a:pPr>
                      <a:r>
                        <a:rPr lang="en" sz="1800"/>
                        <a:t>Code reviewer</a:t>
                      </a:r>
                    </a:p>
                    <a:p>
                      <a:pPr lvl="0" rtl="0">
                        <a:spcBef>
                          <a:spcPts val="600"/>
                        </a:spcBef>
                        <a:buNone/>
                      </a:pPr>
                      <a:r>
                        <a:rPr lang="en" sz="1800"/>
                        <a:t>Network security engineer</a:t>
                      </a:r>
                    </a:p>
                    <a:p>
                      <a:pPr lvl="0" rtl="0">
                        <a:spcBef>
                          <a:spcPts val="600"/>
                        </a:spcBef>
                        <a:buNone/>
                      </a:pPr>
                      <a:r>
                        <a:rPr lang="en" sz="1800"/>
                        <a:t>Technical writer</a:t>
                      </a:r>
                    </a:p>
                  </a:txBody>
                  <a:tcPr marL="91425" marR="91425" marT="91425" marB="91425"/>
                </a:tc>
              </a:tr>
            </a:tbl>
          </a:graphicData>
        </a:graphic>
      </p:graphicFrame>
      <p:sp>
        <p:nvSpPr>
          <p:cNvPr id="69" name="Shape 69"/>
          <p:cNvSpPr txBox="1"/>
          <p:nvPr/>
        </p:nvSpPr>
        <p:spPr>
          <a:xfrm>
            <a:off x="952500" y="1591050"/>
            <a:ext cx="5367599" cy="493799"/>
          </a:xfrm>
          <a:prstGeom prst="rect">
            <a:avLst/>
          </a:prstGeom>
          <a:noFill/>
        </p:spPr>
        <p:txBody>
          <a:bodyPr lIns="91425" tIns="91425" rIns="91425" bIns="91425" anchor="t" anchorCtr="0">
            <a:spAutoFit/>
          </a:bodyPr>
          <a:lstStyle/>
          <a:p>
            <a:pPr>
              <a:buNone/>
            </a:pPr>
            <a:r>
              <a:rPr lang="en" sz="2400"/>
              <a:t>Government/Gov't Contractor/Private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rtl="0">
              <a:buNone/>
            </a:pPr>
            <a:r>
              <a:rPr lang="en"/>
              <a:t>How to get in?</a:t>
            </a:r>
          </a:p>
          <a:p>
            <a:endParaRPr/>
          </a:p>
        </p:txBody>
      </p:sp>
      <p:sp>
        <p:nvSpPr>
          <p:cNvPr id="75" name="Shape 75"/>
          <p:cNvSpPr txBox="1">
            <a:spLocks noGrp="1"/>
          </p:cNvSpPr>
          <p:nvPr>
            <p:ph type="body" idx="1"/>
          </p:nvPr>
        </p:nvSpPr>
        <p:spPr>
          <a:xfrm>
            <a:off x="457199" y="1624098"/>
            <a:ext cx="8229600" cy="5016728"/>
          </a:xfrm>
          <a:prstGeom prst="rect">
            <a:avLst/>
          </a:prstGeom>
        </p:spPr>
        <p:txBody>
          <a:bodyPr lIns="91425" tIns="91425" rIns="91425" bIns="91425" anchor="t" anchorCtr="0">
            <a:spAutoFit/>
          </a:bodyPr>
          <a:lstStyle/>
          <a:p>
            <a:pPr marL="457200" lvl="0" indent="-419100" rtl="0">
              <a:buClr>
                <a:schemeClr val="dk1"/>
              </a:buClr>
              <a:buSzPct val="166666"/>
              <a:buFont typeface="Arial"/>
              <a:buChar char="•"/>
            </a:pPr>
            <a:r>
              <a:rPr lang="en" sz="2400" dirty="0"/>
              <a:t>Current job - cross train</a:t>
            </a:r>
          </a:p>
          <a:p>
            <a:pPr marL="457200" lvl="0" indent="-419100" rtl="0">
              <a:buClr>
                <a:schemeClr val="dk1"/>
              </a:buClr>
              <a:buSzPct val="166666"/>
              <a:buFont typeface="Arial"/>
              <a:buChar char="•"/>
            </a:pPr>
            <a:r>
              <a:rPr lang="en" sz="2400" dirty="0"/>
              <a:t>Intern</a:t>
            </a:r>
          </a:p>
          <a:p>
            <a:pPr marL="457200" lvl="0" indent="-419100" rtl="0">
              <a:buClr>
                <a:schemeClr val="dk1"/>
              </a:buClr>
              <a:buSzPct val="166666"/>
              <a:buFont typeface="Arial"/>
              <a:buChar char="•"/>
            </a:pPr>
            <a:r>
              <a:rPr lang="en" sz="2400" dirty="0"/>
              <a:t>Cyber competitions </a:t>
            </a:r>
          </a:p>
          <a:p>
            <a:pPr marL="457200" lvl="0" indent="-419100" rtl="0">
              <a:buClr>
                <a:schemeClr val="dk1"/>
              </a:buClr>
              <a:buSzPct val="166666"/>
              <a:buFont typeface="Arial"/>
              <a:buChar char="•"/>
            </a:pPr>
            <a:r>
              <a:rPr lang="en" sz="2400" dirty="0"/>
              <a:t>College w/ job placement </a:t>
            </a:r>
          </a:p>
          <a:p>
            <a:pPr marL="457200" lvl="0" indent="-419100" rtl="0">
              <a:buClr>
                <a:schemeClr val="dk1"/>
              </a:buClr>
              <a:buSzPct val="166666"/>
              <a:buFont typeface="Arial"/>
              <a:buChar char="•"/>
            </a:pPr>
            <a:r>
              <a:rPr lang="en" sz="2400" dirty="0"/>
              <a:t>Law enforcement</a:t>
            </a:r>
          </a:p>
          <a:p>
            <a:pPr marL="457200" lvl="0" indent="-419100" rtl="0">
              <a:buClr>
                <a:schemeClr val="dk1"/>
              </a:buClr>
              <a:buSzPct val="166666"/>
              <a:buFont typeface="Arial"/>
              <a:buChar char="•"/>
            </a:pPr>
            <a:r>
              <a:rPr lang="en" sz="2400" dirty="0"/>
              <a:t>Job fairs</a:t>
            </a:r>
          </a:p>
          <a:p>
            <a:pPr marL="457200" lvl="0" indent="-419100" rtl="0">
              <a:buClr>
                <a:schemeClr val="dk1"/>
              </a:buClr>
              <a:buSzPct val="166666"/>
              <a:buFont typeface="Arial"/>
              <a:buChar char="•"/>
            </a:pPr>
            <a:r>
              <a:rPr lang="en" sz="2400" dirty="0"/>
              <a:t>Company websites </a:t>
            </a:r>
          </a:p>
          <a:p>
            <a:pPr marL="457200" lvl="0" indent="-419100" rtl="0">
              <a:buClr>
                <a:schemeClr val="dk1"/>
              </a:buClr>
              <a:buSzPct val="166666"/>
              <a:buFont typeface="Arial"/>
              <a:buChar char="•"/>
            </a:pPr>
            <a:r>
              <a:rPr lang="en" sz="2400" dirty="0"/>
              <a:t>Join security groups</a:t>
            </a:r>
          </a:p>
          <a:p>
            <a:pPr marL="457200" lvl="0" indent="-419100" rtl="0">
              <a:buClr>
                <a:schemeClr val="dk1"/>
              </a:buClr>
              <a:buSzPct val="166666"/>
              <a:buFont typeface="Arial"/>
              <a:buChar char="•"/>
            </a:pPr>
            <a:r>
              <a:rPr lang="en" sz="2400" dirty="0"/>
              <a:t>Find a mentor</a:t>
            </a:r>
          </a:p>
          <a:p>
            <a:pPr marL="457200" lvl="0" indent="-419100" rtl="0">
              <a:buClr>
                <a:schemeClr val="dk1"/>
              </a:buClr>
              <a:buSzPct val="166666"/>
              <a:buFont typeface="Arial"/>
              <a:buChar char="•"/>
            </a:pPr>
            <a:r>
              <a:rPr lang="en" sz="2400" dirty="0"/>
              <a:t>Network</a:t>
            </a:r>
          </a:p>
          <a:p>
            <a:pPr marL="457200" lvl="0" indent="-419100" rtl="0">
              <a:buClr>
                <a:schemeClr val="dk1"/>
              </a:buClr>
              <a:buSzPct val="166666"/>
              <a:buFont typeface="Arial"/>
              <a:buChar char="•"/>
            </a:pPr>
            <a:r>
              <a:rPr lang="en" sz="2400" dirty="0"/>
              <a:t>Immerse yourself</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rtl="0">
              <a:buNone/>
            </a:pPr>
            <a:r>
              <a:rPr lang="en"/>
              <a:t>Prerequisites</a:t>
            </a:r>
          </a:p>
          <a:p>
            <a:endParaRPr/>
          </a:p>
        </p:txBody>
      </p:sp>
      <p:sp>
        <p:nvSpPr>
          <p:cNvPr id="81" name="Shape 81"/>
          <p:cNvSpPr txBox="1">
            <a:spLocks noGrp="1"/>
          </p:cNvSpPr>
          <p:nvPr>
            <p:ph type="body" idx="1"/>
          </p:nvPr>
        </p:nvSpPr>
        <p:spPr>
          <a:xfrm>
            <a:off x="457200" y="1600200"/>
            <a:ext cx="8540999" cy="4967700"/>
          </a:xfrm>
          <a:prstGeom prst="rect">
            <a:avLst/>
          </a:prstGeom>
        </p:spPr>
        <p:txBody>
          <a:bodyPr lIns="91425" tIns="91425" rIns="91425" bIns="91425" anchor="t" anchorCtr="0">
            <a:spAutoFit/>
          </a:bodyPr>
          <a:lstStyle/>
          <a:p>
            <a:pPr marL="457200" lvl="0" indent="-419100" rtl="0">
              <a:buClr>
                <a:schemeClr val="dk1"/>
              </a:buClr>
              <a:buSzPct val="166666"/>
              <a:buFont typeface="Arial"/>
              <a:buChar char="•"/>
            </a:pPr>
            <a:r>
              <a:rPr lang="en"/>
              <a:t>IT background  </a:t>
            </a:r>
          </a:p>
          <a:p>
            <a:pPr marL="457200" lvl="0" indent="-419100" rtl="0">
              <a:buClr>
                <a:schemeClr val="dk1"/>
              </a:buClr>
              <a:buSzPct val="166666"/>
              <a:buFont typeface="Arial"/>
              <a:buChar char="•"/>
            </a:pPr>
            <a:r>
              <a:rPr lang="en"/>
              <a:t>Work your way up (helpdesk, sys admin, network admin, developer)</a:t>
            </a:r>
          </a:p>
          <a:p>
            <a:pPr marL="457200" lvl="0" indent="-419100" rtl="0">
              <a:buClr>
                <a:schemeClr val="dk1"/>
              </a:buClr>
              <a:buSzPct val="166666"/>
              <a:buFont typeface="Arial"/>
              <a:buChar char="•"/>
            </a:pPr>
            <a:r>
              <a:rPr lang="en">
                <a:solidFill>
                  <a:srgbClr val="000000"/>
                </a:solidFill>
              </a:rPr>
              <a:t>Education</a:t>
            </a:r>
          </a:p>
          <a:p>
            <a:pPr marL="914400" lvl="1" indent="-381000" rtl="0">
              <a:buClr>
                <a:schemeClr val="dk1"/>
              </a:buClr>
              <a:buSzPct val="80000"/>
              <a:buFont typeface="Courier New"/>
              <a:buChar char="o"/>
            </a:pPr>
            <a:r>
              <a:rPr lang="en">
                <a:solidFill>
                  <a:srgbClr val="000000"/>
                </a:solidFill>
              </a:rPr>
              <a:t>Degree in Computer Science, Cybersecurity, Forensics, IT</a:t>
            </a:r>
          </a:p>
          <a:p>
            <a:pPr marL="457200" lvl="0" indent="-419100" rtl="0">
              <a:buClr>
                <a:schemeClr val="dk1"/>
              </a:buClr>
              <a:buSzPct val="166666"/>
              <a:buFont typeface="Arial"/>
              <a:buChar char="•"/>
            </a:pPr>
            <a:r>
              <a:rPr lang="en">
                <a:solidFill>
                  <a:srgbClr val="000000"/>
                </a:solidFill>
              </a:rPr>
              <a:t>Training - Hands-on, not just theory. Linux</a:t>
            </a:r>
          </a:p>
          <a:p>
            <a:pPr marL="457200" lvl="0" indent="-419100" rtl="0">
              <a:buClr>
                <a:schemeClr val="dk1"/>
              </a:buClr>
              <a:buSzPct val="166666"/>
              <a:buFont typeface="Arial"/>
              <a:buChar char="•"/>
            </a:pPr>
            <a:r>
              <a:rPr lang="en">
                <a:solidFill>
                  <a:srgbClr val="000000"/>
                </a:solidFill>
              </a:rPr>
              <a:t>Certs - A+, Security+, Microsoft, Cisco, CEH...</a:t>
            </a:r>
          </a:p>
          <a:p>
            <a:pPr marL="457200" lvl="0" indent="-419100" rtl="0">
              <a:buClr>
                <a:schemeClr val="dk1"/>
              </a:buClr>
              <a:buSzPct val="166666"/>
              <a:buFont typeface="Arial"/>
              <a:buChar char="•"/>
            </a:pPr>
            <a:r>
              <a:rPr lang="en"/>
              <a:t>Patience, persistence, self-motivation</a:t>
            </a:r>
          </a:p>
          <a:p>
            <a:endParaRPr/>
          </a:p>
          <a:p>
            <a:endParaRPr/>
          </a:p>
        </p:txBody>
      </p:sp>
    </p:spTree>
  </p:cSld>
  <p:clrMapOvr>
    <a:masterClrMapping/>
  </p:clrMapOvr>
  <p:transition spd="slow">
    <p:cut/>
  </p:transition>
</p:sld>
</file>

<file path=ppt/theme/theme1.xml><?xml version="1.0" encoding="utf-8"?>
<a:theme xmlns:a="http://schemas.openxmlformats.org/drawingml/2006/main">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1067</Words>
  <Application>Microsoft Office PowerPoint</Application>
  <PresentationFormat>On-screen Show (4:3)</PresentationFormat>
  <Paragraphs>165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
      <vt:lpstr>Joining the Cybersecurity           Revolution:  What it means, where the jobs are, how you can join</vt:lpstr>
      <vt:lpstr>Agenda</vt:lpstr>
      <vt:lpstr>What is Cybersecurity? </vt:lpstr>
      <vt:lpstr>Sources of threats and attacks? </vt:lpstr>
      <vt:lpstr>What are the Impacts? </vt:lpstr>
      <vt:lpstr>Where do you come in? </vt:lpstr>
      <vt:lpstr>Types of Jobs</vt:lpstr>
      <vt:lpstr>How to get in? </vt:lpstr>
      <vt:lpstr>Prerequisites </vt:lpstr>
      <vt:lpstr>Challenges </vt:lpstr>
      <vt:lpstr>Resources </vt:lpstr>
      <vt:lpstr>Resources cont'd</vt:lpstr>
      <vt:lpstr>Resources cont'd</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Joining the Cybersecurity           Revolution:  What it means, where the jobs are, how you can join</dc:title>
  <cp:lastModifiedBy>watashino</cp:lastModifiedBy>
  <cp:revision>2</cp:revision>
  <dcterms:modified xsi:type="dcterms:W3CDTF">2012-12-14T16:01:27Z</dcterms:modified>
</cp:coreProperties>
</file>